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98" r:id="rId2"/>
    <p:sldId id="257" r:id="rId3"/>
    <p:sldId id="258" r:id="rId4"/>
    <p:sldId id="281" r:id="rId5"/>
    <p:sldId id="259" r:id="rId6"/>
    <p:sldId id="261" r:id="rId7"/>
    <p:sldId id="262" r:id="rId8"/>
    <p:sldId id="274" r:id="rId9"/>
    <p:sldId id="263" r:id="rId10"/>
    <p:sldId id="275" r:id="rId11"/>
    <p:sldId id="264" r:id="rId12"/>
    <p:sldId id="276" r:id="rId13"/>
    <p:sldId id="265" r:id="rId14"/>
    <p:sldId id="277" r:id="rId15"/>
    <p:sldId id="266" r:id="rId16"/>
    <p:sldId id="278" r:id="rId17"/>
    <p:sldId id="267" r:id="rId18"/>
    <p:sldId id="279" r:id="rId19"/>
    <p:sldId id="282" r:id="rId20"/>
    <p:sldId id="268" r:id="rId21"/>
    <p:sldId id="284" r:id="rId22"/>
    <p:sldId id="291" r:id="rId23"/>
    <p:sldId id="269" r:id="rId24"/>
    <p:sldId id="285" r:id="rId25"/>
    <p:sldId id="292" r:id="rId26"/>
    <p:sldId id="270" r:id="rId27"/>
    <p:sldId id="286" r:id="rId28"/>
    <p:sldId id="293" r:id="rId29"/>
    <p:sldId id="271" r:id="rId30"/>
    <p:sldId id="287" r:id="rId31"/>
    <p:sldId id="297" r:id="rId32"/>
    <p:sldId id="272" r:id="rId33"/>
    <p:sldId id="288" r:id="rId34"/>
    <p:sldId id="294" r:id="rId35"/>
    <p:sldId id="273" r:id="rId36"/>
    <p:sldId id="289" r:id="rId37"/>
    <p:sldId id="296" r:id="rId38"/>
    <p:sldId id="299" r:id="rId39"/>
    <p:sldId id="300" r:id="rId4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38973A-3AF2-A342-9E16-9B52B67795E7}" v="325" dt="2023-10-25T04:50:01.23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00"/>
    <p:restoredTop sz="92738"/>
  </p:normalViewPr>
  <p:slideViewPr>
    <p:cSldViewPr snapToGrid="0">
      <p:cViewPr varScale="1">
        <p:scale>
          <a:sx n="72" d="100"/>
          <a:sy n="72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Een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credo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dat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vaak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wordt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gehoord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dat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‘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iedere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leerkracht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ook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leerkracht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informatica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wordt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’. Maar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wat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verwachten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dan ? Over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welke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competenties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gaat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het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precies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? En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waar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komen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die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vandaan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? </a:t>
            </a:r>
            <a:endParaRPr lang="fr-BE" sz="1800" b="0" i="0" u="none" strike="noStrike" dirty="0">
              <a:solidFill>
                <a:srgbClr val="1D1D1D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fr-BE" sz="1800" b="0" i="0" u="none" strike="noStrike" dirty="0">
              <a:solidFill>
                <a:srgbClr val="1D1D1D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kerntaak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van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iedereen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betrokken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onderwijs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het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klaarstomen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van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mensen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voor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samenleving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En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daar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het ‘digitale’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een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onlosmakelijk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onderdeel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van. Maar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wat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verwachten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dan ? Over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welke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competenties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gaat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het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precies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? En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waar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komen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die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vandaan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?</a:t>
            </a:r>
            <a:endParaRPr lang="fr-BE" sz="1800" b="0" i="0" u="none" strike="noStrike" dirty="0">
              <a:solidFill>
                <a:srgbClr val="1D1D1D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fr-BE" sz="1800" b="0" i="0" u="none" strike="noStrike" dirty="0">
              <a:solidFill>
                <a:srgbClr val="1D1D1D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dit webinar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nemen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jullie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mee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langs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verschillende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raamwerken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of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kaders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die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aangereikt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worden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vanuit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Europes Unie : DIGCOMP en DIGCOMPEDU.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Zijn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ze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een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keurslijf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dat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ons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dwingt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tot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het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verwerven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van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verwaarloosbare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competenties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of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zijn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ze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een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kapstok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die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wakkere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burgers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ontwikkelen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? Met de hausse rond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Artificiële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Intelligentie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(AI) in het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achterhoofd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kijken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naar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deze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kaders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en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tonen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aan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dat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voor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elk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van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deze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competenties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goede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argumenten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bestaan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bekijken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hoe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ze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gemeten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kunnen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worden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en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hoe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ze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 onze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rol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als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leerkracht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kunnen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versterken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bij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onszelf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maar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ook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bij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collega’s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en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leerlingen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slotte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zullen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ook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concrete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handvaten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aanreiken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door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voorbeelden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aan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te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reiken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die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werkelijk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impact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hebben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en de non-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believers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misschien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wel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over de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streep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trekken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om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aan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slag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te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gaan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met digitale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competenties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</a:t>
            </a:r>
            <a:endParaRPr lang="fr-BE" sz="1800" b="0" i="0" u="none" strike="noStrike" dirty="0">
              <a:solidFill>
                <a:srgbClr val="1D1D1D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fr-BE" sz="1800" b="0" i="0" u="none" strike="noStrike" dirty="0">
              <a:solidFill>
                <a:srgbClr val="1D1D1D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fr-BE" sz="18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Doelgroep</a:t>
            </a:r>
            <a:r>
              <a:rPr lang="fr-BE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: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Iedereen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 het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onderwijsveld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die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nieuwsgierig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naar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achterliggende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argumenten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voor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het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versterken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van digitale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competenties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en die in hun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rol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als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bezielde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leerkracht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pedagogisch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of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technisch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ICT-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coördinator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beleidsmedewerker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een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onderwijsinstelling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de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verwachte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digitale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competenties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als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kapstok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wil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verkopen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en niet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als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keurslijf</a:t>
            </a:r>
            <a:r>
              <a:rPr lang="fr-B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lang="fr-BE" sz="1800" b="0" i="0" u="none" strike="noStrike" dirty="0">
              <a:solidFill>
                <a:srgbClr val="1D1D1D"/>
              </a:solidFill>
              <a:effectLst/>
              <a:latin typeface="Calibri" panose="020F0502020204030204" pitchFamily="34" charset="0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95425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08823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02126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80951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93215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07895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DIA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6" descr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645" y="0"/>
            <a:ext cx="913671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4" name="Hoofdtekst - niveau één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pic>
        <p:nvPicPr>
          <p:cNvPr id="25" name="ppt DIGI-academie2.jpg" descr="ppt DIGI-academi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DIA 2 kopi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Afbeelding 6" descr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645" y="0"/>
            <a:ext cx="913671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5" name="Hoofdtekst - niveau één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pic>
        <p:nvPicPr>
          <p:cNvPr id="36" name="ppt DIGI-academie2.jpg" descr="ppt DIGI-academi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DIA 2 kopi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Afbeelding 6" descr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645" y="0"/>
            <a:ext cx="913671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6" name="Hoofdtekst - niveau één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pic>
        <p:nvPicPr>
          <p:cNvPr id="47" name="ppt DIGI-academie3.jpg" descr="ppt DIGI-academi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 descr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7645" y="0"/>
            <a:ext cx="913671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eltekst"/>
          <p:cNvSpPr txBox="1">
            <a:spLocks noGrp="1"/>
          </p:cNvSpPr>
          <p:nvPr>
            <p:ph type="title"/>
          </p:nvPr>
        </p:nvSpPr>
        <p:spPr>
          <a:xfrm>
            <a:off x="2209800" y="2130425"/>
            <a:ext cx="7772400" cy="1470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4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pic>
        <p:nvPicPr>
          <p:cNvPr id="5" name="ppt DIGI-academie.jpg" descr="ppt DIGI-academi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485"/>
            <a:ext cx="12192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9946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23617B"/>
          </a:solidFill>
          <a:uFillTx/>
          <a:latin typeface="Tw Cen MT Condensed Extra Bold"/>
          <a:ea typeface="Tw Cen MT Condensed Extra Bold"/>
          <a:cs typeface="Tw Cen MT Condensed Extra Bold"/>
          <a:sym typeface="Tw Cen MT Condensed Extra Bold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23617B"/>
          </a:solidFill>
          <a:uFillTx/>
          <a:latin typeface="Tw Cen MT Condensed Extra Bold"/>
          <a:ea typeface="Tw Cen MT Condensed Extra Bold"/>
          <a:cs typeface="Tw Cen MT Condensed Extra Bold"/>
          <a:sym typeface="Tw Cen MT Condensed Extra Bold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23617B"/>
          </a:solidFill>
          <a:uFillTx/>
          <a:latin typeface="Tw Cen MT Condensed Extra Bold"/>
          <a:ea typeface="Tw Cen MT Condensed Extra Bold"/>
          <a:cs typeface="Tw Cen MT Condensed Extra Bold"/>
          <a:sym typeface="Tw Cen MT Condensed Extra Bold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23617B"/>
          </a:solidFill>
          <a:uFillTx/>
          <a:latin typeface="Tw Cen MT Condensed Extra Bold"/>
          <a:ea typeface="Tw Cen MT Condensed Extra Bold"/>
          <a:cs typeface="Tw Cen MT Condensed Extra Bold"/>
          <a:sym typeface="Tw Cen MT Condensed Extra Bold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23617B"/>
          </a:solidFill>
          <a:uFillTx/>
          <a:latin typeface="Tw Cen MT Condensed Extra Bold"/>
          <a:ea typeface="Tw Cen MT Condensed Extra Bold"/>
          <a:cs typeface="Tw Cen MT Condensed Extra Bold"/>
          <a:sym typeface="Tw Cen MT Condensed Extra Bold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23617B"/>
          </a:solidFill>
          <a:uFillTx/>
          <a:latin typeface="Tw Cen MT Condensed Extra Bold"/>
          <a:ea typeface="Tw Cen MT Condensed Extra Bold"/>
          <a:cs typeface="Tw Cen MT Condensed Extra Bold"/>
          <a:sym typeface="Tw Cen MT Condensed Extra Bold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23617B"/>
          </a:solidFill>
          <a:uFillTx/>
          <a:latin typeface="Tw Cen MT Condensed Extra Bold"/>
          <a:ea typeface="Tw Cen MT Condensed Extra Bold"/>
          <a:cs typeface="Tw Cen MT Condensed Extra Bold"/>
          <a:sym typeface="Tw Cen MT Condensed Extra Bold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23617B"/>
          </a:solidFill>
          <a:uFillTx/>
          <a:latin typeface="Tw Cen MT Condensed Extra Bold"/>
          <a:ea typeface="Tw Cen MT Condensed Extra Bold"/>
          <a:cs typeface="Tw Cen MT Condensed Extra Bold"/>
          <a:sym typeface="Tw Cen MT Condensed Extra Bold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23617B"/>
          </a:solidFill>
          <a:uFillTx/>
          <a:latin typeface="Tw Cen MT Condensed Extra Bold"/>
          <a:ea typeface="Tw Cen MT Condensed Extra Bold"/>
          <a:cs typeface="Tw Cen MT Condensed Extra Bold"/>
          <a:sym typeface="Tw Cen MT Condensed Extra Bold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888888"/>
          </a:solidFill>
          <a:uFillTx/>
          <a:latin typeface="Estrangelo Edessa"/>
          <a:ea typeface="Estrangelo Edessa"/>
          <a:cs typeface="Estrangelo Edessa"/>
          <a:sym typeface="Estrangelo Edessa"/>
        </a:defRPr>
      </a:lvl1pPr>
      <a:lvl2pPr marL="0" marR="0" indent="457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888888"/>
          </a:solidFill>
          <a:uFillTx/>
          <a:latin typeface="Estrangelo Edessa"/>
          <a:ea typeface="Estrangelo Edessa"/>
          <a:cs typeface="Estrangelo Edessa"/>
          <a:sym typeface="Estrangelo Edessa"/>
        </a:defRPr>
      </a:lvl2pPr>
      <a:lvl3pPr marL="0" marR="0" indent="914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888888"/>
          </a:solidFill>
          <a:uFillTx/>
          <a:latin typeface="Estrangelo Edessa"/>
          <a:ea typeface="Estrangelo Edessa"/>
          <a:cs typeface="Estrangelo Edessa"/>
          <a:sym typeface="Estrangelo Edessa"/>
        </a:defRPr>
      </a:lvl3pPr>
      <a:lvl4pPr marL="0" marR="0" indent="1371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888888"/>
          </a:solidFill>
          <a:uFillTx/>
          <a:latin typeface="Estrangelo Edessa"/>
          <a:ea typeface="Estrangelo Edessa"/>
          <a:cs typeface="Estrangelo Edessa"/>
          <a:sym typeface="Estrangelo Edessa"/>
        </a:defRPr>
      </a:lvl4pPr>
      <a:lvl5pPr marL="0" marR="0" indent="18288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888888"/>
          </a:solidFill>
          <a:uFillTx/>
          <a:latin typeface="Estrangelo Edessa"/>
          <a:ea typeface="Estrangelo Edessa"/>
          <a:cs typeface="Estrangelo Edessa"/>
          <a:sym typeface="Estrangelo Edessa"/>
        </a:defRPr>
      </a:lvl5pPr>
      <a:lvl6pPr marL="0" marR="0" indent="22860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888888"/>
          </a:solidFill>
          <a:uFillTx/>
          <a:latin typeface="Estrangelo Edessa"/>
          <a:ea typeface="Estrangelo Edessa"/>
          <a:cs typeface="Estrangelo Edessa"/>
          <a:sym typeface="Estrangelo Edessa"/>
        </a:defRPr>
      </a:lvl6pPr>
      <a:lvl7pPr marL="0" marR="0" indent="2743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888888"/>
          </a:solidFill>
          <a:uFillTx/>
          <a:latin typeface="Estrangelo Edessa"/>
          <a:ea typeface="Estrangelo Edessa"/>
          <a:cs typeface="Estrangelo Edessa"/>
          <a:sym typeface="Estrangelo Edessa"/>
        </a:defRPr>
      </a:lvl7pPr>
      <a:lvl8pPr marL="0" marR="0" indent="3200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888888"/>
          </a:solidFill>
          <a:uFillTx/>
          <a:latin typeface="Estrangelo Edessa"/>
          <a:ea typeface="Estrangelo Edessa"/>
          <a:cs typeface="Estrangelo Edessa"/>
          <a:sym typeface="Estrangelo Edessa"/>
        </a:defRPr>
      </a:lvl8pPr>
      <a:lvl9pPr marL="0" marR="0" indent="3657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888888"/>
          </a:solidFill>
          <a:uFillTx/>
          <a:latin typeface="Estrangelo Edessa"/>
          <a:ea typeface="Estrangelo Edessa"/>
          <a:cs typeface="Estrangelo Edessa"/>
          <a:sym typeface="Estrangelo Edess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DE6053-60FF-6001-15C0-77FD17973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C8B174B-4A40-B236-2736-FCABBA82DEB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2DFEB490-A5A9-1B62-E577-F39C07C42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1" y="23585"/>
            <a:ext cx="12153733" cy="683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8414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logo, symbool, Lettertype, Graphics&#10;&#10;Automatisch gegenereerde beschrijving">
            <a:extLst>
              <a:ext uri="{FF2B5EF4-FFF2-40B4-BE49-F238E27FC236}">
                <a16:creationId xmlns:a16="http://schemas.microsoft.com/office/drawing/2014/main" id="{9F67B78F-2259-B7F2-8742-70C97876B9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00" y="5958000"/>
            <a:ext cx="1800000" cy="900000"/>
          </a:xfrm>
          <a:prstGeom prst="rect">
            <a:avLst/>
          </a:prstGeom>
        </p:spPr>
      </p:pic>
      <p:pic>
        <p:nvPicPr>
          <p:cNvPr id="6" name="Afbeelding 5" descr="Afbeelding met tekst, computer, multimedia, Website&#10;&#10;Automatisch gegenereerde beschrijving">
            <a:extLst>
              <a:ext uri="{FF2B5EF4-FFF2-40B4-BE49-F238E27FC236}">
                <a16:creationId xmlns:a16="http://schemas.microsoft.com/office/drawing/2014/main" id="{C234DF38-4324-C1D6-09AA-2F5640880E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43012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297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E4FFF33-FE53-CF55-5744-C62F4F41CFB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dirty="0"/>
              <a:t>Uitnodigingen voor events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dirty="0"/>
              <a:t>Foto’s bewerken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dirty="0"/>
              <a:t>Presenteren van ideeën</a:t>
            </a:r>
          </a:p>
        </p:txBody>
      </p:sp>
      <p:pic>
        <p:nvPicPr>
          <p:cNvPr id="5" name="Afbeelding 4" descr="Afbeelding met logo, symbool, Graphics, Lettertype&#10;&#10;Automatisch gegenereerde beschrijving">
            <a:extLst>
              <a:ext uri="{FF2B5EF4-FFF2-40B4-BE49-F238E27FC236}">
                <a16:creationId xmlns:a16="http://schemas.microsoft.com/office/drawing/2014/main" id="{59B051A5-CE55-12E0-79F0-8B60783D4D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00" y="5638800"/>
            <a:ext cx="1800000" cy="900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B2EF826C-F14B-8E7C-5718-8CA3E70FE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Creëren van digitale inhoud</a:t>
            </a:r>
          </a:p>
        </p:txBody>
      </p:sp>
    </p:spTree>
    <p:extLst>
      <p:ext uri="{BB962C8B-B14F-4D97-AF65-F5344CB8AC3E}">
        <p14:creationId xmlns:p14="http://schemas.microsoft.com/office/powerpoint/2010/main" val="263653460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logo, symbool, Graphics, Lettertype&#10;&#10;Automatisch gegenereerde beschrijving">
            <a:extLst>
              <a:ext uri="{FF2B5EF4-FFF2-40B4-BE49-F238E27FC236}">
                <a16:creationId xmlns:a16="http://schemas.microsoft.com/office/drawing/2014/main" id="{59B051A5-CE55-12E0-79F0-8B60783D4D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00" y="5614987"/>
            <a:ext cx="1800000" cy="900000"/>
          </a:xfrm>
          <a:prstGeom prst="rect">
            <a:avLst/>
          </a:prstGeom>
        </p:spPr>
      </p:pic>
      <p:pic>
        <p:nvPicPr>
          <p:cNvPr id="6" name="Afbeelding 5" descr="Afbeelding met tekst, computer, computer, software&#10;&#10;Automatisch gegenereerde beschrijving">
            <a:extLst>
              <a:ext uri="{FF2B5EF4-FFF2-40B4-BE49-F238E27FC236}">
                <a16:creationId xmlns:a16="http://schemas.microsoft.com/office/drawing/2014/main" id="{B708E405-EA2A-BEB8-4133-C7119791E8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43012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394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7AFA35-625C-E52A-FD33-92418B988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Veiligheid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E78DB8E-6EDB-6E01-DA76-B63BE72681B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dirty="0"/>
              <a:t>Herkennen van phishing-mails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dirty="0"/>
              <a:t>Cookies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dirty="0"/>
              <a:t>EU AI-act</a:t>
            </a:r>
          </a:p>
        </p:txBody>
      </p:sp>
      <p:pic>
        <p:nvPicPr>
          <p:cNvPr id="5" name="Afbeelding 4" descr="Afbeelding met logo, symbool, Graphics, Lettertype&#10;&#10;Automatisch gegenereerde beschrijving">
            <a:extLst>
              <a:ext uri="{FF2B5EF4-FFF2-40B4-BE49-F238E27FC236}">
                <a16:creationId xmlns:a16="http://schemas.microsoft.com/office/drawing/2014/main" id="{2DAB2EB3-6BD0-4909-D0F4-652141E544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00" y="5958000"/>
            <a:ext cx="18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9237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logo, symbool, Graphics, Lettertype&#10;&#10;Automatisch gegenereerde beschrijving">
            <a:extLst>
              <a:ext uri="{FF2B5EF4-FFF2-40B4-BE49-F238E27FC236}">
                <a16:creationId xmlns:a16="http://schemas.microsoft.com/office/drawing/2014/main" id="{2DAB2EB3-6BD0-4909-D0F4-652141E544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00" y="5958000"/>
            <a:ext cx="1800000" cy="900000"/>
          </a:xfrm>
          <a:prstGeom prst="rect">
            <a:avLst/>
          </a:prstGeom>
        </p:spPr>
      </p:pic>
      <p:pic>
        <p:nvPicPr>
          <p:cNvPr id="6" name="Afbeelding 5" descr="Afbeelding met tekst, computer, multimedia, gadget&#10;&#10;Automatisch gegenereerde beschrijving">
            <a:extLst>
              <a:ext uri="{FF2B5EF4-FFF2-40B4-BE49-F238E27FC236}">
                <a16:creationId xmlns:a16="http://schemas.microsoft.com/office/drawing/2014/main" id="{DCF85497-CA98-3FCA-68F9-7BB9B0CF80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43012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635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FD8BD-144E-74D6-7AFC-70DD56654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Probleemoplossend denken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B42913-C7A5-C731-EA37-260170A4E3E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895600" y="3886200"/>
            <a:ext cx="6756400" cy="17526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dirty="0"/>
              <a:t>Universele aansluiting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dirty="0"/>
              <a:t>Instellingen van devices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dirty="0"/>
              <a:t>Privacy-rapporten interpreteren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BE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BE" dirty="0"/>
          </a:p>
        </p:txBody>
      </p:sp>
      <p:pic>
        <p:nvPicPr>
          <p:cNvPr id="5" name="Afbeelding 4" descr="Afbeelding met symbool, logo, Graphics, ontwerp&#10;&#10;Automatisch gegenereerde beschrijving">
            <a:extLst>
              <a:ext uri="{FF2B5EF4-FFF2-40B4-BE49-F238E27FC236}">
                <a16:creationId xmlns:a16="http://schemas.microsoft.com/office/drawing/2014/main" id="{4DC3FF45-BFFF-A5DA-DD54-454FBEE17B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00" y="5958000"/>
            <a:ext cx="18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2275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ymbool, logo, Graphics, ontwerp&#10;&#10;Automatisch gegenereerde beschrijving">
            <a:extLst>
              <a:ext uri="{FF2B5EF4-FFF2-40B4-BE49-F238E27FC236}">
                <a16:creationId xmlns:a16="http://schemas.microsoft.com/office/drawing/2014/main" id="{4DC3FF45-BFFF-A5DA-DD54-454FBEE17B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00" y="5958000"/>
            <a:ext cx="1800000" cy="900000"/>
          </a:xfrm>
          <a:prstGeom prst="rect">
            <a:avLst/>
          </a:prstGeom>
        </p:spPr>
      </p:pic>
      <p:pic>
        <p:nvPicPr>
          <p:cNvPr id="6" name="Afbeelding 5" descr="Afbeelding met elektronica, Elektronisch apparaat, computer, multimedia&#10;&#10;Automatisch gegenereerde beschrijving">
            <a:extLst>
              <a:ext uri="{FF2B5EF4-FFF2-40B4-BE49-F238E27FC236}">
                <a16:creationId xmlns:a16="http://schemas.microsoft.com/office/drawing/2014/main" id="{BB054925-2D1E-4A7D-9BD3-2ADEFD5C7D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43012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801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EB863-9CD4-5908-EC9C-3C12AAB4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DIGCOMPEDU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6596FE1-D270-BB28-BC95-27DF1F2CB7C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" name="Afbeelding 4" descr="Afbeelding met Graphics, cirkel, Kleurrijkheid, diagram&#10;&#10;Automatisch gegenereerde beschrijving">
            <a:extLst>
              <a:ext uri="{FF2B5EF4-FFF2-40B4-BE49-F238E27FC236}">
                <a16:creationId xmlns:a16="http://schemas.microsoft.com/office/drawing/2014/main" id="{C31473C8-0072-A628-2490-BA74F0D1B1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00" y="5638800"/>
            <a:ext cx="18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3534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chermopname, Graphics, Lettertype&#10;&#10;Automatisch gegenereerde beschrijving">
            <a:extLst>
              <a:ext uri="{FF2B5EF4-FFF2-40B4-BE49-F238E27FC236}">
                <a16:creationId xmlns:a16="http://schemas.microsoft.com/office/drawing/2014/main" id="{C2F49E77-9CB0-D99F-04D6-D16C4F6246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43012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690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C61BF046-0836-F96E-5AE3-74FF02656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69" y="2371725"/>
            <a:ext cx="8399462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7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Afstandsonderwijs of niet?…"/>
          <p:cNvSpPr txBox="1"/>
          <p:nvPr/>
        </p:nvSpPr>
        <p:spPr>
          <a:xfrm>
            <a:off x="6590434" y="2228671"/>
            <a:ext cx="5406303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33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rPr lang="fr-BE" sz="3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Digitale </a:t>
            </a:r>
            <a:r>
              <a:rPr lang="fr-BE" sz="32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competentiekaders</a:t>
            </a:r>
            <a:r>
              <a:rPr lang="fr-BE" sz="3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: </a:t>
            </a:r>
          </a:p>
          <a:p>
            <a:pPr algn="ctr">
              <a:defRPr sz="33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rPr lang="fr-BE" sz="3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KEURSLIJF OF KAPSTOK?</a:t>
            </a:r>
            <a:endParaRPr sz="3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logo, Graphics, Lettertype, ontwerp&#10;&#10;Automatisch gegenereerde beschrijving">
            <a:extLst>
              <a:ext uri="{FF2B5EF4-FFF2-40B4-BE49-F238E27FC236}">
                <a16:creationId xmlns:a16="http://schemas.microsoft.com/office/drawing/2014/main" id="{A58E0D32-70A0-F257-94FF-7E4CE5DA41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00" y="5500800"/>
            <a:ext cx="1800000" cy="900000"/>
          </a:xfrm>
          <a:prstGeom prst="rect">
            <a:avLst/>
          </a:prstGeom>
        </p:spPr>
      </p:pic>
      <p:pic>
        <p:nvPicPr>
          <p:cNvPr id="7" name="Afbeelding 6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CFC72976-A3BA-BE4F-795A-FC14631BC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4957"/>
            <a:ext cx="3933031" cy="990134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438B0C59-C94F-BEF8-4518-061798BF9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Professionele betrokkenheid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E7FC71A0-6B91-155D-340F-FB5C4F001D1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nl-BE" dirty="0"/>
              <a:t>Competentie van de leraar</a:t>
            </a:r>
          </a:p>
        </p:txBody>
      </p:sp>
    </p:spTree>
    <p:extLst>
      <p:ext uri="{BB962C8B-B14F-4D97-AF65-F5344CB8AC3E}">
        <p14:creationId xmlns:p14="http://schemas.microsoft.com/office/powerpoint/2010/main" val="3162563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logo, Graphics, Lettertype, ontwerp&#10;&#10;Automatisch gegenereerde beschrijving">
            <a:extLst>
              <a:ext uri="{FF2B5EF4-FFF2-40B4-BE49-F238E27FC236}">
                <a16:creationId xmlns:a16="http://schemas.microsoft.com/office/drawing/2014/main" id="{5DC5C5C8-1C98-F2C3-62F7-B460B52E2B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00" y="5585900"/>
            <a:ext cx="1800000" cy="900000"/>
          </a:xfrm>
          <a:prstGeom prst="rect">
            <a:avLst/>
          </a:prstGeom>
        </p:spPr>
      </p:pic>
      <p:pic>
        <p:nvPicPr>
          <p:cNvPr id="5" name="Afbeelding 4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E502F78A-F296-3EB0-AEF6-7D83CC167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5766"/>
            <a:ext cx="3933031" cy="990134"/>
          </a:xfrm>
          <a:prstGeom prst="rect">
            <a:avLst/>
          </a:prstGeom>
        </p:spPr>
      </p:pic>
      <p:pic>
        <p:nvPicPr>
          <p:cNvPr id="9" name="Afbeelding 8" descr="Afbeelding met tekst, Lettertype, Webpagina, Website&#10;&#10;Automatisch gegenereerde beschrijving">
            <a:extLst>
              <a:ext uri="{FF2B5EF4-FFF2-40B4-BE49-F238E27FC236}">
                <a16:creationId xmlns:a16="http://schemas.microsoft.com/office/drawing/2014/main" id="{2B567537-A6E4-6783-A257-52F239C4F4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1178706"/>
            <a:ext cx="7772400" cy="392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4458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logo, Graphics, Lettertype, ontwerp&#10;&#10;Automatisch gegenereerde beschrijving">
            <a:extLst>
              <a:ext uri="{FF2B5EF4-FFF2-40B4-BE49-F238E27FC236}">
                <a16:creationId xmlns:a16="http://schemas.microsoft.com/office/drawing/2014/main" id="{5DC5C5C8-1C98-F2C3-62F7-B460B52E2B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00" y="5585900"/>
            <a:ext cx="1800000" cy="900000"/>
          </a:xfrm>
          <a:prstGeom prst="rect">
            <a:avLst/>
          </a:prstGeom>
        </p:spPr>
      </p:pic>
      <p:pic>
        <p:nvPicPr>
          <p:cNvPr id="6" name="Afbeelding 5" descr="Afbeelding met kleding, schoeisel, persoon, person&#10;&#10;Automatisch gegenereerde beschrijving">
            <a:extLst>
              <a:ext uri="{FF2B5EF4-FFF2-40B4-BE49-F238E27FC236}">
                <a16:creationId xmlns:a16="http://schemas.microsoft.com/office/drawing/2014/main" id="{E3D0D2E5-E0EC-4D7B-CC78-B9348081C9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73" y="393833"/>
            <a:ext cx="4859154" cy="6478871"/>
          </a:xfrm>
          <a:prstGeom prst="rect">
            <a:avLst/>
          </a:prstGeom>
        </p:spPr>
      </p:pic>
      <p:pic>
        <p:nvPicPr>
          <p:cNvPr id="8" name="Afbeelding 7" descr="Afbeelding met clipart, cirkel, Graphics, symbool&#10;&#10;Automatisch gegenereerde beschrijving">
            <a:extLst>
              <a:ext uri="{FF2B5EF4-FFF2-40B4-BE49-F238E27FC236}">
                <a16:creationId xmlns:a16="http://schemas.microsoft.com/office/drawing/2014/main" id="{291DDD6A-B87B-2B50-1D50-ED880971E4C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9" y="5190965"/>
            <a:ext cx="1456538" cy="1463040"/>
          </a:xfrm>
          <a:prstGeom prst="rect">
            <a:avLst/>
          </a:prstGeom>
        </p:spPr>
      </p:pic>
      <p:pic>
        <p:nvPicPr>
          <p:cNvPr id="1026" name="Picture 2" descr="Provinciale Handelsschool Hasselt">
            <a:extLst>
              <a:ext uri="{FF2B5EF4-FFF2-40B4-BE49-F238E27FC236}">
                <a16:creationId xmlns:a16="http://schemas.microsoft.com/office/drawing/2014/main" id="{3B783961-0770-F479-93AA-60E718782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55" y="5451453"/>
            <a:ext cx="1807226" cy="94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3047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B6A2BB-939E-A146-44E5-E8DA8C09B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Digitale bronnen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845C567-073C-8C7F-0B52-2DD7A0E0055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nl-BE" dirty="0"/>
              <a:t>Competenties van de leraar</a:t>
            </a:r>
          </a:p>
        </p:txBody>
      </p:sp>
      <p:pic>
        <p:nvPicPr>
          <p:cNvPr id="5" name="Afbeelding 4" descr="Afbeelding met logo, Graphics, diagram, Lettertype&#10;&#10;Automatisch gegenereerde beschrijving">
            <a:extLst>
              <a:ext uri="{FF2B5EF4-FFF2-40B4-BE49-F238E27FC236}">
                <a16:creationId xmlns:a16="http://schemas.microsoft.com/office/drawing/2014/main" id="{2B071052-E710-94F6-03F6-DAFB30B7F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00" y="5474550"/>
            <a:ext cx="1800000" cy="900000"/>
          </a:xfrm>
          <a:prstGeom prst="rect">
            <a:avLst/>
          </a:prstGeom>
        </p:spPr>
      </p:pic>
      <p:pic>
        <p:nvPicPr>
          <p:cNvPr id="4" name="Afbeelding 3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3E40A469-398C-C800-D279-5DE2FFA4D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8707"/>
            <a:ext cx="3933031" cy="99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3731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logo, Graphics, diagram, Lettertype&#10;&#10;Automatisch gegenereerde beschrijving">
            <a:extLst>
              <a:ext uri="{FF2B5EF4-FFF2-40B4-BE49-F238E27FC236}">
                <a16:creationId xmlns:a16="http://schemas.microsoft.com/office/drawing/2014/main" id="{60195FAD-92BB-25A9-A91C-328580EE00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00" y="5474550"/>
            <a:ext cx="1800000" cy="900000"/>
          </a:xfrm>
          <a:prstGeom prst="rect">
            <a:avLst/>
          </a:prstGeom>
        </p:spPr>
      </p:pic>
      <p:pic>
        <p:nvPicPr>
          <p:cNvPr id="5" name="Afbeelding 4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19D593E8-3F01-D9B1-B0C0-0E8FD6FB8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8707"/>
            <a:ext cx="3933031" cy="990134"/>
          </a:xfrm>
          <a:prstGeom prst="rect">
            <a:avLst/>
          </a:prstGeom>
        </p:spPr>
      </p:pic>
      <p:pic>
        <p:nvPicPr>
          <p:cNvPr id="7" name="Afbeelding 6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8FE16AF9-E5B1-DF54-A279-A58A6567F1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1164875"/>
            <a:ext cx="7772400" cy="390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1177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logo, Graphics, diagram, Lettertype&#10;&#10;Automatisch gegenereerde beschrijving">
            <a:extLst>
              <a:ext uri="{FF2B5EF4-FFF2-40B4-BE49-F238E27FC236}">
                <a16:creationId xmlns:a16="http://schemas.microsoft.com/office/drawing/2014/main" id="{60195FAD-92BB-25A9-A91C-328580EE00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00" y="5474550"/>
            <a:ext cx="1800000" cy="900000"/>
          </a:xfrm>
          <a:prstGeom prst="rect">
            <a:avLst/>
          </a:prstGeom>
        </p:spPr>
      </p:pic>
      <p:pic>
        <p:nvPicPr>
          <p:cNvPr id="3" name="Afbeelding 2" descr="Afbeelding met kleding, overdekt, persoon, presentatie&#10;&#10;Automatisch gegenereerde beschrijving">
            <a:extLst>
              <a:ext uri="{FF2B5EF4-FFF2-40B4-BE49-F238E27FC236}">
                <a16:creationId xmlns:a16="http://schemas.microsoft.com/office/drawing/2014/main" id="{B87FE547-59D0-04CD-E9A5-92957B0A7B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" y="1082040"/>
            <a:ext cx="7701280" cy="577596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E98A68C5-4FAA-487F-C855-EED37D1D09F3}"/>
              </a:ext>
            </a:extLst>
          </p:cNvPr>
          <p:cNvSpPr/>
          <p:nvPr/>
        </p:nvSpPr>
        <p:spPr>
          <a:xfrm>
            <a:off x="4312920" y="5474550"/>
            <a:ext cx="3389471" cy="960120"/>
          </a:xfrm>
          <a:prstGeom prst="rect">
            <a:avLst/>
          </a:prstGeom>
          <a:solidFill>
            <a:srgbClr val="FFFFFF">
              <a:alpha val="70000"/>
            </a:srgbClr>
          </a:solidFill>
          <a:ln w="25400" cap="flat">
            <a:noFill/>
            <a:prstDash val="solid"/>
            <a:round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8" name="Afbeelding 7" descr="Afbeelding met Graphics, grafische vormgeving, Lettertype, schermopname&#10;&#10;Automatisch gegenereerde beschrijving">
            <a:extLst>
              <a:ext uri="{FF2B5EF4-FFF2-40B4-BE49-F238E27FC236}">
                <a16:creationId xmlns:a16="http://schemas.microsoft.com/office/drawing/2014/main" id="{FBC66717-BA22-BE1F-E445-9CD3E87900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940" y="5636799"/>
            <a:ext cx="2964180" cy="73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7865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FEFA77-51E2-20C9-873A-B47CDDA83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Lesgeven en leren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1A67D1-2000-E243-17E8-4EBF5838E3B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429100" y="3886200"/>
            <a:ext cx="7962900" cy="723900"/>
          </a:xfrm>
        </p:spPr>
        <p:txBody>
          <a:bodyPr/>
          <a:lstStyle/>
          <a:p>
            <a:r>
              <a:rPr lang="nl-BE" dirty="0"/>
              <a:t>Pedagogische competenties van de leraar</a:t>
            </a:r>
          </a:p>
        </p:txBody>
      </p:sp>
      <p:pic>
        <p:nvPicPr>
          <p:cNvPr id="5" name="Afbeelding 4" descr="Afbeelding met Graphics, logo, diagram, cirkel&#10;&#10;Automatisch gegenereerde beschrijving">
            <a:extLst>
              <a:ext uri="{FF2B5EF4-FFF2-40B4-BE49-F238E27FC236}">
                <a16:creationId xmlns:a16="http://schemas.microsoft.com/office/drawing/2014/main" id="{A0489121-B60B-5129-756E-DC907F425C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00" y="5474550"/>
            <a:ext cx="1800000" cy="900000"/>
          </a:xfrm>
          <a:prstGeom prst="rect">
            <a:avLst/>
          </a:prstGeom>
        </p:spPr>
      </p:pic>
      <p:pic>
        <p:nvPicPr>
          <p:cNvPr id="4" name="Afbeelding 3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CC8221AC-D68F-CC0E-8C18-3B375D59D4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8707"/>
            <a:ext cx="3933031" cy="99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32622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aphics, logo, diagram, cirkel&#10;&#10;Automatisch gegenereerde beschrijving">
            <a:extLst>
              <a:ext uri="{FF2B5EF4-FFF2-40B4-BE49-F238E27FC236}">
                <a16:creationId xmlns:a16="http://schemas.microsoft.com/office/drawing/2014/main" id="{A0489121-B60B-5129-756E-DC907F425C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00" y="5474550"/>
            <a:ext cx="1800000" cy="900000"/>
          </a:xfrm>
          <a:prstGeom prst="rect">
            <a:avLst/>
          </a:prstGeom>
        </p:spPr>
      </p:pic>
      <p:pic>
        <p:nvPicPr>
          <p:cNvPr id="4" name="Afbeelding 3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CC8221AC-D68F-CC0E-8C18-3B375D59D4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8707"/>
            <a:ext cx="3933031" cy="990134"/>
          </a:xfrm>
          <a:prstGeom prst="rect">
            <a:avLst/>
          </a:prstGeom>
        </p:spPr>
      </p:pic>
      <p:pic>
        <p:nvPicPr>
          <p:cNvPr id="10" name="Afbeelding 9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64D6578F-EF72-EABD-0812-352279F6E2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1266550"/>
            <a:ext cx="7772400" cy="387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687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aphics, logo, diagram, cirkel&#10;&#10;Automatisch gegenereerde beschrijving">
            <a:extLst>
              <a:ext uri="{FF2B5EF4-FFF2-40B4-BE49-F238E27FC236}">
                <a16:creationId xmlns:a16="http://schemas.microsoft.com/office/drawing/2014/main" id="{A0489121-B60B-5129-756E-DC907F425C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00" y="5474550"/>
            <a:ext cx="1800000" cy="900000"/>
          </a:xfrm>
          <a:prstGeom prst="rect">
            <a:avLst/>
          </a:prstGeom>
        </p:spPr>
      </p:pic>
      <p:pic>
        <p:nvPicPr>
          <p:cNvPr id="3" name="Afbeelding 2" descr="Afbeelding met kleding, whiteboard, persoon, muur&#10;&#10;Automatisch gegenereerde beschrijving">
            <a:extLst>
              <a:ext uri="{FF2B5EF4-FFF2-40B4-BE49-F238E27FC236}">
                <a16:creationId xmlns:a16="http://schemas.microsoft.com/office/drawing/2014/main" id="{AC65A9FB-B70F-35C7-E50D-89D652A8B8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852"/>
            <a:ext cx="7772400" cy="5468148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8C44C2C2-B326-53D8-B285-BA157E76BA11}"/>
              </a:ext>
            </a:extLst>
          </p:cNvPr>
          <p:cNvSpPr/>
          <p:nvPr/>
        </p:nvSpPr>
        <p:spPr>
          <a:xfrm>
            <a:off x="4788568" y="5474550"/>
            <a:ext cx="2965922" cy="1130787"/>
          </a:xfrm>
          <a:prstGeom prst="rect">
            <a:avLst/>
          </a:prstGeom>
          <a:solidFill>
            <a:srgbClr val="FFFFFF">
              <a:alpha val="70330"/>
            </a:srgbClr>
          </a:solidFill>
          <a:ln w="25400" cap="flat">
            <a:noFill/>
            <a:prstDash val="solid"/>
            <a:round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6" name="Afbeelding 5" descr="Afbeelding met Kleurrijkheid, Graphics&#10;&#10;Automatisch gegenereerde beschrijving">
            <a:extLst>
              <a:ext uri="{FF2B5EF4-FFF2-40B4-BE49-F238E27FC236}">
                <a16:creationId xmlns:a16="http://schemas.microsoft.com/office/drawing/2014/main" id="{CCC451C8-821C-3DF9-6BAE-ABF3A2E4F5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390" y="5287500"/>
            <a:ext cx="2578100" cy="145018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F618C0E3-A0DB-19EE-3BFF-DB1F74730AB6}"/>
              </a:ext>
            </a:extLst>
          </p:cNvPr>
          <p:cNvSpPr txBox="1"/>
          <p:nvPr/>
        </p:nvSpPr>
        <p:spPr>
          <a:xfrm>
            <a:off x="6317648" y="2891209"/>
            <a:ext cx="921352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BE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Kom naar mij!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BE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Tweede lesuur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BE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(3ZWCb)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BE" sz="1000" dirty="0"/>
              <a:t>Tool: CANVA!</a:t>
            </a:r>
            <a:endParaRPr kumimoji="0" lang="nl-BE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6527293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aphics, logo, diagram, Lettertype&#10;&#10;Automatisch gegenereerde beschrijving">
            <a:extLst>
              <a:ext uri="{FF2B5EF4-FFF2-40B4-BE49-F238E27FC236}">
                <a16:creationId xmlns:a16="http://schemas.microsoft.com/office/drawing/2014/main" id="{612A0E53-85F9-16EF-9949-C5E959FBF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00" y="5474550"/>
            <a:ext cx="1800000" cy="900000"/>
          </a:xfrm>
          <a:prstGeom prst="rect">
            <a:avLst/>
          </a:prstGeom>
        </p:spPr>
      </p:pic>
      <p:pic>
        <p:nvPicPr>
          <p:cNvPr id="4" name="Afbeelding 3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88BE374B-27FA-CDAC-73D5-71AE6D101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8707"/>
            <a:ext cx="3933031" cy="990134"/>
          </a:xfrm>
          <a:prstGeom prst="rect">
            <a:avLst/>
          </a:pr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C8C91046-12DA-8F31-21CF-B9A131792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Beoordelen en evalueren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9CDB086D-EE4B-8784-3D22-3B9F7C2B504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120900" y="3898900"/>
            <a:ext cx="8407400" cy="1752600"/>
          </a:xfrm>
        </p:spPr>
        <p:txBody>
          <a:bodyPr/>
          <a:lstStyle/>
          <a:p>
            <a:r>
              <a:rPr lang="nl-BE" dirty="0"/>
              <a:t>Pedagogische competenties van de leraar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2368442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61EB5D2-3D9B-000E-3DEC-35F119FC8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8230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aphics, logo, diagram, Lettertype&#10;&#10;Automatisch gegenereerde beschrijving">
            <a:extLst>
              <a:ext uri="{FF2B5EF4-FFF2-40B4-BE49-F238E27FC236}">
                <a16:creationId xmlns:a16="http://schemas.microsoft.com/office/drawing/2014/main" id="{612A0E53-85F9-16EF-9949-C5E959FBF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00" y="5474550"/>
            <a:ext cx="1800000" cy="900000"/>
          </a:xfrm>
          <a:prstGeom prst="rect">
            <a:avLst/>
          </a:prstGeom>
        </p:spPr>
      </p:pic>
      <p:pic>
        <p:nvPicPr>
          <p:cNvPr id="4" name="Afbeelding 3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88BE374B-27FA-CDAC-73D5-71AE6D101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8707"/>
            <a:ext cx="3933031" cy="990134"/>
          </a:xfrm>
          <a:prstGeom prst="rect">
            <a:avLst/>
          </a:prstGeom>
        </p:spPr>
      </p:pic>
      <p:pic>
        <p:nvPicPr>
          <p:cNvPr id="3" name="Afbeelding 2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BDEE74C4-1FC2-F261-D7B5-368941A809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21" y="1127760"/>
            <a:ext cx="8354220" cy="422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70272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kleding, Menselijk gezicht, overdekt&#10;&#10;Automatisch gegenereerde beschrijving">
            <a:extLst>
              <a:ext uri="{FF2B5EF4-FFF2-40B4-BE49-F238E27FC236}">
                <a16:creationId xmlns:a16="http://schemas.microsoft.com/office/drawing/2014/main" id="{4DF2BA8C-1466-84F8-E911-418390B14A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999"/>
            <a:ext cx="7467600" cy="4976399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5C7C87FD-A07D-4E6C-9FF9-E996C440DE0D}"/>
              </a:ext>
            </a:extLst>
          </p:cNvPr>
          <p:cNvSpPr/>
          <p:nvPr/>
        </p:nvSpPr>
        <p:spPr>
          <a:xfrm>
            <a:off x="0" y="4517214"/>
            <a:ext cx="2965922" cy="1130787"/>
          </a:xfrm>
          <a:prstGeom prst="rect">
            <a:avLst/>
          </a:prstGeom>
          <a:solidFill>
            <a:srgbClr val="FFFFFF">
              <a:alpha val="70330"/>
            </a:srgbClr>
          </a:solidFill>
          <a:ln w="25400" cap="flat">
            <a:noFill/>
            <a:prstDash val="solid"/>
            <a:round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7" name="Afbeelding 6" descr="Afbeelding met schermopname, tekst, Lettertype, logo&#10;&#10;Automatisch gegenereerde beschrijving">
            <a:extLst>
              <a:ext uri="{FF2B5EF4-FFF2-40B4-BE49-F238E27FC236}">
                <a16:creationId xmlns:a16="http://schemas.microsoft.com/office/drawing/2014/main" id="{08F2F245-CA09-F117-18E4-0C65992153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41" y="4620806"/>
            <a:ext cx="923601" cy="92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9792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5BD2D5-7A2F-06E0-5E22-4670DC71C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Leerlingen ondersteunen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E314C17-C559-B4EC-2D3D-4BFED9FA3DD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038350" y="3721950"/>
            <a:ext cx="8115300" cy="1752600"/>
          </a:xfrm>
        </p:spPr>
        <p:txBody>
          <a:bodyPr/>
          <a:lstStyle/>
          <a:p>
            <a:r>
              <a:rPr lang="nl-BE" dirty="0"/>
              <a:t>Pedagogische competenties van de leraar</a:t>
            </a:r>
          </a:p>
        </p:txBody>
      </p:sp>
      <p:pic>
        <p:nvPicPr>
          <p:cNvPr id="5" name="Afbeelding 4" descr="Afbeelding met Graphics, diagram, cirkel, schermopname&#10;&#10;Automatisch gegenereerde beschrijving">
            <a:extLst>
              <a:ext uri="{FF2B5EF4-FFF2-40B4-BE49-F238E27FC236}">
                <a16:creationId xmlns:a16="http://schemas.microsoft.com/office/drawing/2014/main" id="{ACA30F34-1BBF-4315-B948-73E993EFA0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00" y="5474550"/>
            <a:ext cx="1800000" cy="900000"/>
          </a:xfrm>
          <a:prstGeom prst="rect">
            <a:avLst/>
          </a:prstGeom>
        </p:spPr>
      </p:pic>
      <p:pic>
        <p:nvPicPr>
          <p:cNvPr id="4" name="Afbeelding 3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2B5A0542-9BAD-C676-FA55-38B0F8F47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8707"/>
            <a:ext cx="3933031" cy="99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5510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aphics, diagram, cirkel, schermopname&#10;&#10;Automatisch gegenereerde beschrijving">
            <a:extLst>
              <a:ext uri="{FF2B5EF4-FFF2-40B4-BE49-F238E27FC236}">
                <a16:creationId xmlns:a16="http://schemas.microsoft.com/office/drawing/2014/main" id="{ACA30F34-1BBF-4315-B948-73E993EFA0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00" y="5474550"/>
            <a:ext cx="1800000" cy="900000"/>
          </a:xfrm>
          <a:prstGeom prst="rect">
            <a:avLst/>
          </a:prstGeom>
        </p:spPr>
      </p:pic>
      <p:pic>
        <p:nvPicPr>
          <p:cNvPr id="4" name="Afbeelding 3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2B5A0542-9BAD-C676-FA55-38B0F8F47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8707"/>
            <a:ext cx="3933031" cy="990134"/>
          </a:xfrm>
          <a:prstGeom prst="rect">
            <a:avLst/>
          </a:prstGeom>
        </p:spPr>
      </p:pic>
      <p:pic>
        <p:nvPicPr>
          <p:cNvPr id="13" name="Afbeelding 12" descr="Afbeelding met tekst, schermopname, Webpagina, Website&#10;&#10;Automatisch gegenereerde beschrijving">
            <a:extLst>
              <a:ext uri="{FF2B5EF4-FFF2-40B4-BE49-F238E27FC236}">
                <a16:creationId xmlns:a16="http://schemas.microsoft.com/office/drawing/2014/main" id="{9F0C8A73-FC95-CC0F-CA5F-77DC2F8572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1193360"/>
            <a:ext cx="7772400" cy="428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20194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aphics, logo, diagram, Lettertype&#10;&#10;Automatisch gegenereerde beschrijving">
            <a:extLst>
              <a:ext uri="{FF2B5EF4-FFF2-40B4-BE49-F238E27FC236}">
                <a16:creationId xmlns:a16="http://schemas.microsoft.com/office/drawing/2014/main" id="{612A0E53-85F9-16EF-9949-C5E959FBF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00" y="5474550"/>
            <a:ext cx="1800000" cy="900000"/>
          </a:xfrm>
          <a:prstGeom prst="rect">
            <a:avLst/>
          </a:prstGeom>
        </p:spPr>
      </p:pic>
      <p:pic>
        <p:nvPicPr>
          <p:cNvPr id="3076" name="Picture 4" descr="Kid crying while doing homework Meme Generator - Imgflip">
            <a:extLst>
              <a:ext uri="{FF2B5EF4-FFF2-40B4-BE49-F238E27FC236}">
                <a16:creationId xmlns:a16="http://schemas.microsoft.com/office/drawing/2014/main" id="{9291970F-B897-79DA-16FF-531F8F259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94938"/>
            <a:ext cx="7420625" cy="636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CDC253D7-D829-6F17-2DB1-398E3080F565}"/>
              </a:ext>
            </a:extLst>
          </p:cNvPr>
          <p:cNvSpPr/>
          <p:nvPr/>
        </p:nvSpPr>
        <p:spPr>
          <a:xfrm>
            <a:off x="3497179" y="4010526"/>
            <a:ext cx="3923445" cy="2532655"/>
          </a:xfrm>
          <a:prstGeom prst="rect">
            <a:avLst/>
          </a:prstGeom>
          <a:solidFill>
            <a:srgbClr val="FFFFFF">
              <a:alpha val="70000"/>
            </a:srgbClr>
          </a:solidFill>
          <a:ln w="25400" cap="flat">
            <a:noFill/>
            <a:prstDash val="solid"/>
            <a:round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074" name="Picture 2" descr="Vlaamse toetsen: wat, waarom, wie, wanneer en hoe | Vlaanderen.be">
            <a:extLst>
              <a:ext uri="{FF2B5EF4-FFF2-40B4-BE49-F238E27FC236}">
                <a16:creationId xmlns:a16="http://schemas.microsoft.com/office/drawing/2014/main" id="{188DF6FB-6032-9ECE-8F4C-33E3423D1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666" y="4181330"/>
            <a:ext cx="3793958" cy="213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711466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259A82-0564-8F04-756A-98C22933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Aanleren van digitale competenties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633038E-0D72-BD62-21A0-245001F1EE4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nl-BE" dirty="0"/>
              <a:t>Competenties van de lerenden</a:t>
            </a:r>
          </a:p>
        </p:txBody>
      </p:sp>
      <p:pic>
        <p:nvPicPr>
          <p:cNvPr id="5" name="Afbeelding 4" descr="Afbeelding met Graphics, Kleurrijkheid, cirkel, diagram&#10;&#10;Automatisch gegenereerde beschrijving">
            <a:extLst>
              <a:ext uri="{FF2B5EF4-FFF2-40B4-BE49-F238E27FC236}">
                <a16:creationId xmlns:a16="http://schemas.microsoft.com/office/drawing/2014/main" id="{166E447B-FE03-38B1-2026-AE00A7D779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00" y="5486400"/>
            <a:ext cx="1800000" cy="900000"/>
          </a:xfrm>
          <a:prstGeom prst="rect">
            <a:avLst/>
          </a:prstGeom>
        </p:spPr>
      </p:pic>
      <p:pic>
        <p:nvPicPr>
          <p:cNvPr id="4" name="Afbeelding 3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AD398E3E-0E88-3D36-FB16-BD9B3C203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557"/>
            <a:ext cx="3933031" cy="99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12332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aphics, Kleurrijkheid, cirkel, diagram&#10;&#10;Automatisch gegenereerde beschrijving">
            <a:extLst>
              <a:ext uri="{FF2B5EF4-FFF2-40B4-BE49-F238E27FC236}">
                <a16:creationId xmlns:a16="http://schemas.microsoft.com/office/drawing/2014/main" id="{166E447B-FE03-38B1-2026-AE00A7D779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00" y="5486400"/>
            <a:ext cx="1800000" cy="900000"/>
          </a:xfrm>
          <a:prstGeom prst="rect">
            <a:avLst/>
          </a:prstGeom>
        </p:spPr>
      </p:pic>
      <p:pic>
        <p:nvPicPr>
          <p:cNvPr id="4" name="Afbeelding 3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AD398E3E-0E88-3D36-FB16-BD9B3C203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557"/>
            <a:ext cx="3933031" cy="990134"/>
          </a:xfrm>
          <a:prstGeom prst="rect">
            <a:avLst/>
          </a:prstGeom>
        </p:spPr>
      </p:pic>
      <p:pic>
        <p:nvPicPr>
          <p:cNvPr id="10" name="Afbeelding 9" descr="Afbeelding met tekst, schermopname, Webpagina, Website&#10;&#10;Automatisch gegenereerde beschrijving">
            <a:extLst>
              <a:ext uri="{FF2B5EF4-FFF2-40B4-BE49-F238E27FC236}">
                <a16:creationId xmlns:a16="http://schemas.microsoft.com/office/drawing/2014/main" id="{718D021D-EDBD-4F7E-C789-DCFB22E9DA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1215228"/>
            <a:ext cx="7772400" cy="419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17159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aphics, Kleurrijkheid, cirkel, diagram&#10;&#10;Automatisch gegenereerde beschrijving">
            <a:extLst>
              <a:ext uri="{FF2B5EF4-FFF2-40B4-BE49-F238E27FC236}">
                <a16:creationId xmlns:a16="http://schemas.microsoft.com/office/drawing/2014/main" id="{166E447B-FE03-38B1-2026-AE00A7D779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00" y="5486400"/>
            <a:ext cx="1800000" cy="900000"/>
          </a:xfrm>
          <a:prstGeom prst="rect">
            <a:avLst/>
          </a:prstGeom>
        </p:spPr>
      </p:pic>
      <p:pic>
        <p:nvPicPr>
          <p:cNvPr id="6" name="Afbeelding 5" descr="Afbeelding met kleding, persoon, Menselijk gezicht, jongen&#10;&#10;Automatisch gegenereerde beschrijving">
            <a:extLst>
              <a:ext uri="{FF2B5EF4-FFF2-40B4-BE49-F238E27FC236}">
                <a16:creationId xmlns:a16="http://schemas.microsoft.com/office/drawing/2014/main" id="{0CFDB268-A3A9-1A0E-D5CD-7FB8BF6358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9694369" cy="3226779"/>
          </a:xfrm>
          <a:prstGeom prst="rect">
            <a:avLst/>
          </a:prstGeom>
        </p:spPr>
      </p:pic>
      <p:pic>
        <p:nvPicPr>
          <p:cNvPr id="2050" name="Picture 2" descr="Kom op bezoek | dewissel">
            <a:extLst>
              <a:ext uri="{FF2B5EF4-FFF2-40B4-BE49-F238E27FC236}">
                <a16:creationId xmlns:a16="http://schemas.microsoft.com/office/drawing/2014/main" id="{E8E4DE80-A48F-E523-CEDF-22978A993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2076"/>
            <a:ext cx="3481040" cy="11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648753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DE6053-60FF-6001-15C0-77FD17973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C8B174B-4A40-B236-2736-FCABBA82DEB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2DFEB490-A5A9-1B62-E577-F39C07C42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1" y="23585"/>
            <a:ext cx="12153733" cy="683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1626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594AC7-8F32-9B5A-AF4A-AD3D3B035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693987"/>
            <a:ext cx="7772400" cy="1470025"/>
          </a:xfrm>
        </p:spPr>
        <p:txBody>
          <a:bodyPr/>
          <a:lstStyle/>
          <a:p>
            <a:r>
              <a:rPr lang="nl-BE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69358618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&#10;&#10;Automatisch gegenereerde beschrijving">
            <a:extLst>
              <a:ext uri="{FF2B5EF4-FFF2-40B4-BE49-F238E27FC236}">
                <a16:creationId xmlns:a16="http://schemas.microsoft.com/office/drawing/2014/main" id="{A5E92187-3AE9-F0F7-97CC-2EEB92E15B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43012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32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visitekaartje, schermopname, logo&#10;&#10;Automatisch gegenereerde beschrijving">
            <a:extLst>
              <a:ext uri="{FF2B5EF4-FFF2-40B4-BE49-F238E27FC236}">
                <a16:creationId xmlns:a16="http://schemas.microsoft.com/office/drawing/2014/main" id="{A089C684-021B-8EEA-AA69-0249C67CAA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43012"/>
            <a:ext cx="7772400" cy="43719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F60E70-06F2-B2EE-A3DC-75666C5B3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381125"/>
            <a:ext cx="7772400" cy="1470025"/>
          </a:xfrm>
        </p:spPr>
        <p:txBody>
          <a:bodyPr/>
          <a:lstStyle/>
          <a:p>
            <a:r>
              <a:rPr lang="nl-BE" dirty="0"/>
              <a:t>5 competentieregio’s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AD2AC6-926A-4B18-8322-1BE72D9EA6E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895600" y="2851149"/>
            <a:ext cx="7086600" cy="3284955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nl-BE" dirty="0"/>
              <a:t>Digitale geletterdheid</a:t>
            </a:r>
          </a:p>
          <a:p>
            <a:pPr marL="457200" indent="-4572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nl-BE" dirty="0"/>
              <a:t>Communicatie en samenwerking</a:t>
            </a:r>
          </a:p>
          <a:p>
            <a:pPr marL="457200" indent="-4572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nl-BE" dirty="0"/>
              <a:t>Creëren van digitale inhoud</a:t>
            </a:r>
          </a:p>
          <a:p>
            <a:pPr marL="457200" indent="-4572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nl-BE" dirty="0"/>
              <a:t>Veiligheid</a:t>
            </a:r>
          </a:p>
          <a:p>
            <a:pPr marL="457200" indent="-4572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nl-BE" dirty="0"/>
              <a:t>Probleemoplossend denken</a:t>
            </a:r>
          </a:p>
        </p:txBody>
      </p:sp>
      <p:pic>
        <p:nvPicPr>
          <p:cNvPr id="5" name="Afbeelding 4" descr="Afbeelding met logo, Lettertype, symbool, Graphics&#10;&#10;Automatisch gegenereerde beschrijving">
            <a:extLst>
              <a:ext uri="{FF2B5EF4-FFF2-40B4-BE49-F238E27FC236}">
                <a16:creationId xmlns:a16="http://schemas.microsoft.com/office/drawing/2014/main" id="{1681478B-51C7-5F66-F9DE-1DA2300F76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00" y="5958000"/>
            <a:ext cx="18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9954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logo, symbool, Lettertype, ontwerp&#10;&#10;Automatisch gegenereerde beschrijving">
            <a:extLst>
              <a:ext uri="{FF2B5EF4-FFF2-40B4-BE49-F238E27FC236}">
                <a16:creationId xmlns:a16="http://schemas.microsoft.com/office/drawing/2014/main" id="{C8195269-13D9-C504-2457-D64CB093F4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00" y="5958000"/>
            <a:ext cx="1800000" cy="9000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A9A3EE5-75F6-C5A1-F98E-97DBCA7EE6A6}"/>
              </a:ext>
            </a:extLst>
          </p:cNvPr>
          <p:cNvSpPr txBox="1">
            <a:spLocks/>
          </p:cNvSpPr>
          <p:nvPr/>
        </p:nvSpPr>
        <p:spPr>
          <a:xfrm>
            <a:off x="2209800" y="2179637"/>
            <a:ext cx="7772400" cy="1470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23617B"/>
                </a:solidFill>
                <a:uFillTx/>
                <a:latin typeface="Tw Cen MT Condensed Extra Bold"/>
                <a:ea typeface="Tw Cen MT Condensed Extra Bold"/>
                <a:cs typeface="Tw Cen MT Condensed Extra Bold"/>
                <a:sym typeface="Tw Cen MT Condensed Extra Bold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23617B"/>
                </a:solidFill>
                <a:uFillTx/>
                <a:latin typeface="Tw Cen MT Condensed Extra Bold"/>
                <a:ea typeface="Tw Cen MT Condensed Extra Bold"/>
                <a:cs typeface="Tw Cen MT Condensed Extra Bold"/>
                <a:sym typeface="Tw Cen MT Condensed Extra Bold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23617B"/>
                </a:solidFill>
                <a:uFillTx/>
                <a:latin typeface="Tw Cen MT Condensed Extra Bold"/>
                <a:ea typeface="Tw Cen MT Condensed Extra Bold"/>
                <a:cs typeface="Tw Cen MT Condensed Extra Bold"/>
                <a:sym typeface="Tw Cen MT Condensed Extra Bold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23617B"/>
                </a:solidFill>
                <a:uFillTx/>
                <a:latin typeface="Tw Cen MT Condensed Extra Bold"/>
                <a:ea typeface="Tw Cen MT Condensed Extra Bold"/>
                <a:cs typeface="Tw Cen MT Condensed Extra Bold"/>
                <a:sym typeface="Tw Cen MT Condensed Extra Bold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23617B"/>
                </a:solidFill>
                <a:uFillTx/>
                <a:latin typeface="Tw Cen MT Condensed Extra Bold"/>
                <a:ea typeface="Tw Cen MT Condensed Extra Bold"/>
                <a:cs typeface="Tw Cen MT Condensed Extra Bold"/>
                <a:sym typeface="Tw Cen MT Condensed Extra Bold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23617B"/>
                </a:solidFill>
                <a:uFillTx/>
                <a:latin typeface="Tw Cen MT Condensed Extra Bold"/>
                <a:ea typeface="Tw Cen MT Condensed Extra Bold"/>
                <a:cs typeface="Tw Cen MT Condensed Extra Bold"/>
                <a:sym typeface="Tw Cen MT Condensed Extra Bold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23617B"/>
                </a:solidFill>
                <a:uFillTx/>
                <a:latin typeface="Tw Cen MT Condensed Extra Bold"/>
                <a:ea typeface="Tw Cen MT Condensed Extra Bold"/>
                <a:cs typeface="Tw Cen MT Condensed Extra Bold"/>
                <a:sym typeface="Tw Cen MT Condensed Extra Bold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23617B"/>
                </a:solidFill>
                <a:uFillTx/>
                <a:latin typeface="Tw Cen MT Condensed Extra Bold"/>
                <a:ea typeface="Tw Cen MT Condensed Extra Bold"/>
                <a:cs typeface="Tw Cen MT Condensed Extra Bold"/>
                <a:sym typeface="Tw Cen MT Condensed Extra Bold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23617B"/>
                </a:solidFill>
                <a:uFillTx/>
                <a:latin typeface="Tw Cen MT Condensed Extra Bold"/>
                <a:ea typeface="Tw Cen MT Condensed Extra Bold"/>
                <a:cs typeface="Tw Cen MT Condensed Extra Bold"/>
                <a:sym typeface="Tw Cen MT Condensed Extra Bold"/>
              </a:defRPr>
            </a:lvl9pPr>
          </a:lstStyle>
          <a:p>
            <a:pPr hangingPunct="1"/>
            <a:r>
              <a:rPr lang="nl-BE" dirty="0"/>
              <a:t>Digitale geletterdheid</a:t>
            </a:r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F56BACD3-552A-45AC-722C-6AC59D38DBB5}"/>
              </a:ext>
            </a:extLst>
          </p:cNvPr>
          <p:cNvSpPr txBox="1">
            <a:spLocks/>
          </p:cNvSpPr>
          <p:nvPr/>
        </p:nvSpPr>
        <p:spPr>
          <a:xfrm>
            <a:off x="2897300" y="3926388"/>
            <a:ext cx="8394700" cy="1788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Estrangelo Edessa"/>
                <a:ea typeface="Estrangelo Edessa"/>
                <a:cs typeface="Estrangelo Edessa"/>
                <a:sym typeface="Estrangelo Edessa"/>
              </a:defRPr>
            </a:lvl1pPr>
            <a:lvl2pPr marL="0" marR="0" indent="4572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Estrangelo Edessa"/>
                <a:ea typeface="Estrangelo Edessa"/>
                <a:cs typeface="Estrangelo Edessa"/>
                <a:sym typeface="Estrangelo Edessa"/>
              </a:defRPr>
            </a:lvl2pPr>
            <a:lvl3pPr marL="0" marR="0" indent="9144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Estrangelo Edessa"/>
                <a:ea typeface="Estrangelo Edessa"/>
                <a:cs typeface="Estrangelo Edessa"/>
                <a:sym typeface="Estrangelo Edessa"/>
              </a:defRPr>
            </a:lvl3pPr>
            <a:lvl4pPr marL="0" marR="0" indent="13716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Estrangelo Edessa"/>
                <a:ea typeface="Estrangelo Edessa"/>
                <a:cs typeface="Estrangelo Edessa"/>
                <a:sym typeface="Estrangelo Edessa"/>
              </a:defRPr>
            </a:lvl4pPr>
            <a:lvl5pPr marL="0" marR="0" indent="18288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Estrangelo Edessa"/>
                <a:ea typeface="Estrangelo Edessa"/>
                <a:cs typeface="Estrangelo Edessa"/>
                <a:sym typeface="Estrangelo Edessa"/>
              </a:defRPr>
            </a:lvl5pPr>
            <a:lvl6pPr marL="0" marR="0" indent="22860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Estrangelo Edessa"/>
                <a:ea typeface="Estrangelo Edessa"/>
                <a:cs typeface="Estrangelo Edessa"/>
                <a:sym typeface="Estrangelo Edessa"/>
              </a:defRPr>
            </a:lvl6pPr>
            <a:lvl7pPr marL="0" marR="0" indent="27432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Estrangelo Edessa"/>
                <a:ea typeface="Estrangelo Edessa"/>
                <a:cs typeface="Estrangelo Edessa"/>
                <a:sym typeface="Estrangelo Edessa"/>
              </a:defRPr>
            </a:lvl7pPr>
            <a:lvl8pPr marL="0" marR="0" indent="32004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Estrangelo Edessa"/>
                <a:ea typeface="Estrangelo Edessa"/>
                <a:cs typeface="Estrangelo Edessa"/>
                <a:sym typeface="Estrangelo Edessa"/>
              </a:defRPr>
            </a:lvl8pPr>
            <a:lvl9pPr marL="0" marR="0" indent="3657600" algn="ctr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Estrangelo Edessa"/>
                <a:ea typeface="Estrangelo Edessa"/>
                <a:cs typeface="Estrangelo Edessa"/>
                <a:sym typeface="Estrangelo Edessa"/>
              </a:defRPr>
            </a:lvl9pPr>
          </a:lstStyle>
          <a:p>
            <a:pPr marL="457200" indent="-457200" algn="l" hangingPunct="1">
              <a:buFont typeface="Arial" panose="020B0604020202020204" pitchFamily="34" charset="0"/>
              <a:buChar char="•"/>
            </a:pPr>
            <a:r>
              <a:rPr lang="nl-BE" dirty="0"/>
              <a:t>Fake news bestrijden</a:t>
            </a:r>
          </a:p>
          <a:p>
            <a:pPr marL="457200" indent="-457200" algn="l" hangingPunct="1">
              <a:buFont typeface="Arial" panose="020B0604020202020204" pitchFamily="34" charset="0"/>
              <a:buChar char="•"/>
            </a:pPr>
            <a:r>
              <a:rPr lang="nl-BE" dirty="0"/>
              <a:t>Kritische reflectie aanscherpen</a:t>
            </a:r>
          </a:p>
          <a:p>
            <a:pPr marL="457200" indent="-457200" algn="l" hangingPunct="1">
              <a:buFont typeface="Arial" panose="020B0604020202020204" pitchFamily="34" charset="0"/>
              <a:buChar char="•"/>
            </a:pPr>
            <a:r>
              <a:rPr lang="nl-BE" dirty="0"/>
              <a:t>GDPR</a:t>
            </a:r>
          </a:p>
        </p:txBody>
      </p:sp>
    </p:spTree>
    <p:extLst>
      <p:ext uri="{BB962C8B-B14F-4D97-AF65-F5344CB8AC3E}">
        <p14:creationId xmlns:p14="http://schemas.microsoft.com/office/powerpoint/2010/main" val="427407661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logo, symbool, Lettertype, ontwerp&#10;&#10;Automatisch gegenereerde beschrijving">
            <a:extLst>
              <a:ext uri="{FF2B5EF4-FFF2-40B4-BE49-F238E27FC236}">
                <a16:creationId xmlns:a16="http://schemas.microsoft.com/office/drawing/2014/main" id="{C8195269-13D9-C504-2457-D64CB093F4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00" y="5958000"/>
            <a:ext cx="1800000" cy="900000"/>
          </a:xfrm>
          <a:prstGeom prst="rect">
            <a:avLst/>
          </a:prstGeom>
        </p:spPr>
      </p:pic>
      <p:pic>
        <p:nvPicPr>
          <p:cNvPr id="6" name="Afbeelding 5" descr="Afbeelding met computer, persoon, schermopname, computer&#10;&#10;Automatisch gegenereerde beschrijving">
            <a:extLst>
              <a:ext uri="{FF2B5EF4-FFF2-40B4-BE49-F238E27FC236}">
                <a16:creationId xmlns:a16="http://schemas.microsoft.com/office/drawing/2014/main" id="{21894EC3-8F8F-F697-44AC-F0D41A2A46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43012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762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logo, symbool, Lettertype, Graphics&#10;&#10;Automatisch gegenereerde beschrijving">
            <a:extLst>
              <a:ext uri="{FF2B5EF4-FFF2-40B4-BE49-F238E27FC236}">
                <a16:creationId xmlns:a16="http://schemas.microsoft.com/office/drawing/2014/main" id="{9F67B78F-2259-B7F2-8742-70C97876B9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00" y="5958000"/>
            <a:ext cx="1800000" cy="900000"/>
          </a:xfrm>
          <a:prstGeom prst="rect">
            <a:avLst/>
          </a:prstGeom>
        </p:spPr>
      </p:pic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F40BA5B-9C8A-833C-192B-146A13FB3C9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895600" y="3886200"/>
            <a:ext cx="8089900" cy="17526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dirty="0"/>
              <a:t>Dienstverlening vanop afstand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dirty="0"/>
              <a:t>Overheid vraagt digitale communicatie.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dirty="0"/>
              <a:t>Crisiscommunicatie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C1C38C19-21B9-F945-823D-F47F7BEC5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Communicatie en samenwerking</a:t>
            </a:r>
          </a:p>
        </p:txBody>
      </p:sp>
    </p:spTree>
    <p:extLst>
      <p:ext uri="{BB962C8B-B14F-4D97-AF65-F5344CB8AC3E}">
        <p14:creationId xmlns:p14="http://schemas.microsoft.com/office/powerpoint/2010/main" val="394794353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Kantoor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Kantoor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4523</TotalTime>
  <Words>409</Words>
  <Application>Microsoft Office PowerPoint</Application>
  <PresentationFormat>Breedbeeld</PresentationFormat>
  <Paragraphs>53</Paragraphs>
  <Slides>39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5" baseType="lpstr">
      <vt:lpstr>Arial</vt:lpstr>
      <vt:lpstr>Calibri</vt:lpstr>
      <vt:lpstr>DIN Alternate Bold</vt:lpstr>
      <vt:lpstr>Estrangelo Edessa</vt:lpstr>
      <vt:lpstr>Tw Cen MT Condensed Extra Bold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5 competentieregio’s</vt:lpstr>
      <vt:lpstr>PowerPoint-presentatie</vt:lpstr>
      <vt:lpstr>PowerPoint-presentatie</vt:lpstr>
      <vt:lpstr>Communicatie en samenwerking</vt:lpstr>
      <vt:lpstr>PowerPoint-presentatie</vt:lpstr>
      <vt:lpstr>Creëren van digitale inhoud</vt:lpstr>
      <vt:lpstr>PowerPoint-presentatie</vt:lpstr>
      <vt:lpstr>Veiligheid</vt:lpstr>
      <vt:lpstr>PowerPoint-presentatie</vt:lpstr>
      <vt:lpstr>Probleemoplossend denken</vt:lpstr>
      <vt:lpstr>PowerPoint-presentatie</vt:lpstr>
      <vt:lpstr>DIGCOMPEDU</vt:lpstr>
      <vt:lpstr>PowerPoint-presentatie</vt:lpstr>
      <vt:lpstr>PowerPoint-presentatie</vt:lpstr>
      <vt:lpstr>Professionele betrokkenheid</vt:lpstr>
      <vt:lpstr>PowerPoint-presentatie</vt:lpstr>
      <vt:lpstr>PowerPoint-presentatie</vt:lpstr>
      <vt:lpstr>Digitale bronnen</vt:lpstr>
      <vt:lpstr>PowerPoint-presentatie</vt:lpstr>
      <vt:lpstr>PowerPoint-presentatie</vt:lpstr>
      <vt:lpstr>Lesgeven en leren</vt:lpstr>
      <vt:lpstr>PowerPoint-presentatie</vt:lpstr>
      <vt:lpstr>PowerPoint-presentatie</vt:lpstr>
      <vt:lpstr>Beoordelen en evalueren</vt:lpstr>
      <vt:lpstr>PowerPoint-presentatie</vt:lpstr>
      <vt:lpstr>PowerPoint-presentatie</vt:lpstr>
      <vt:lpstr>Leerlingen ondersteunen</vt:lpstr>
      <vt:lpstr>PowerPoint-presentatie</vt:lpstr>
      <vt:lpstr>PowerPoint-presentatie</vt:lpstr>
      <vt:lpstr>Aanleren van digitale competenties</vt:lpstr>
      <vt:lpstr>PowerPoint-presentatie</vt:lpstr>
      <vt:lpstr>PowerPoint-presentatie</vt:lpstr>
      <vt:lpstr>PowerPoint-presentatie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Panesi Kim</dc:creator>
  <cp:lastModifiedBy>Panesi Kim</cp:lastModifiedBy>
  <cp:revision>4</cp:revision>
  <dcterms:modified xsi:type="dcterms:W3CDTF">2023-10-26T09:12:03Z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95379a6-efcb-4855-97e0-03c6be785496_Enabled">
    <vt:lpwstr>true</vt:lpwstr>
  </property>
  <property fmtid="{D5CDD505-2E9C-101B-9397-08002B2CF9AE}" pid="3" name="MSIP_Label_f95379a6-efcb-4855-97e0-03c6be785496_SetDate">
    <vt:lpwstr>2023-10-08T09:37:37Z</vt:lpwstr>
  </property>
  <property fmtid="{D5CDD505-2E9C-101B-9397-08002B2CF9AE}" pid="4" name="MSIP_Label_f95379a6-efcb-4855-97e0-03c6be785496_Method">
    <vt:lpwstr>Standard</vt:lpwstr>
  </property>
  <property fmtid="{D5CDD505-2E9C-101B-9397-08002B2CF9AE}" pid="5" name="MSIP_Label_f95379a6-efcb-4855-97e0-03c6be785496_Name">
    <vt:lpwstr>f95379a6-efcb-4855-97e0-03c6be785496</vt:lpwstr>
  </property>
  <property fmtid="{D5CDD505-2E9C-101B-9397-08002B2CF9AE}" pid="6" name="MSIP_Label_f95379a6-efcb-4855-97e0-03c6be785496_SiteId">
    <vt:lpwstr>0bff66c5-45db-46ed-8b81-87959e069b90</vt:lpwstr>
  </property>
  <property fmtid="{D5CDD505-2E9C-101B-9397-08002B2CF9AE}" pid="7" name="MSIP_Label_f95379a6-efcb-4855-97e0-03c6be785496_ActionId">
    <vt:lpwstr>643740cf-9369-4a62-ba74-b20700a40bfb</vt:lpwstr>
  </property>
  <property fmtid="{D5CDD505-2E9C-101B-9397-08002B2CF9AE}" pid="8" name="MSIP_Label_f95379a6-efcb-4855-97e0-03c6be785496_ContentBits">
    <vt:lpwstr>0</vt:lpwstr>
  </property>
</Properties>
</file>